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2" r:id="rId2"/>
    <p:sldId id="458" r:id="rId3"/>
    <p:sldId id="459" r:id="rId4"/>
    <p:sldId id="460" r:id="rId5"/>
    <p:sldId id="467" r:id="rId6"/>
    <p:sldId id="461" r:id="rId7"/>
    <p:sldId id="462" r:id="rId8"/>
    <p:sldId id="465" r:id="rId9"/>
    <p:sldId id="463" r:id="rId10"/>
    <p:sldId id="464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5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98" y="2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6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</a:t>
            </a:r>
            <a:r>
              <a:rPr lang="en-US" sz="20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3000" i="1" dirty="0">
                <a:solidFill>
                  <a:srgbClr val="FFFF00"/>
                </a:solidFill>
              </a:rPr>
              <a:t>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3"/>
            <a:ext cx="6633644" cy="4852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Dr. Shawn Butler, UAA</a:t>
            </a:r>
          </a:p>
        </p:txBody>
      </p:sp>
      <p:pic>
        <p:nvPicPr>
          <p:cNvPr id="5" name="Picture 2" descr="2899ca98-7c77-4287-aea0-b2ce99b2d598">
            <a:extLst>
              <a:ext uri="{FF2B5EF4-FFF2-40B4-BE49-F238E27FC236}">
                <a16:creationId xmlns:a16="http://schemas.microsoft.com/office/drawing/2014/main" id="{F842CF39-1B68-454B-AC6C-81B0E9A7A34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0" b="19940"/>
          <a:stretch>
            <a:fillRect/>
          </a:stretch>
        </p:blipFill>
        <p:spPr bwMode="auto">
          <a:xfrm rot="1051460">
            <a:off x="8174680" y="3059897"/>
            <a:ext cx="3153716" cy="18959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stA="28000" endPos="42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2800" dirty="0"/>
              <a:t>ADAC Project: </a:t>
            </a:r>
            <a:r>
              <a:rPr lang="en-US" sz="28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endParaRPr lang="en-US" sz="28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7930" y="1840999"/>
            <a:ext cx="11340547" cy="3649204"/>
          </a:xfrm>
        </p:spPr>
        <p:txBody>
          <a:bodyPr>
            <a:normAutofit/>
          </a:bodyPr>
          <a:lstStyle/>
          <a:p>
            <a:r>
              <a:rPr lang="en-US" sz="2400" dirty="0"/>
              <a:t>Principal Investigator -- Dr. Shawn Butler</a:t>
            </a:r>
          </a:p>
          <a:p>
            <a:r>
              <a:rPr lang="en-US" sz="2400" dirty="0"/>
              <a:t>Lead Institution – University of Alaska Anchorage</a:t>
            </a:r>
          </a:p>
          <a:p>
            <a:r>
              <a:rPr lang="en-US" sz="2400" dirty="0"/>
              <a:t>Supporting Team – Axiom Data Science</a:t>
            </a:r>
          </a:p>
          <a:p>
            <a:r>
              <a:rPr lang="en-US" sz="2400" dirty="0"/>
              <a:t>Student Participation – ADAC Fellows, Reutov, McCaslin, Lewis, and Carroll</a:t>
            </a:r>
          </a:p>
          <a:p>
            <a:r>
              <a:rPr lang="en-US" sz="2400" dirty="0"/>
              <a:t>Project Champion – Hank Blaney, USCG HQ CG-255</a:t>
            </a:r>
          </a:p>
          <a:p>
            <a:r>
              <a:rPr lang="en-US" sz="2400" dirty="0"/>
              <a:t>Project Advocates – Anchorage Sector, 17</a:t>
            </a:r>
            <a:r>
              <a:rPr lang="en-US" sz="2400" baseline="30000" dirty="0"/>
              <a:t>th</a:t>
            </a:r>
            <a:r>
              <a:rPr lang="en-US" sz="2400" dirty="0"/>
              <a:t> CG District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54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400" dirty="0"/>
              <a:t>:  Description and Baseline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4494" y="1687575"/>
            <a:ext cx="9743777" cy="3808764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2000" dirty="0"/>
              <a:t>Project Description: Identify the USCG geofence requirements and develop a prototype geofence application that can integrate into the Coast Guard’s command and control system, CG One View. 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sz="2000" dirty="0"/>
              <a:t>Baseline: 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sz="1600" dirty="0"/>
              <a:t>Leverage the requirements and success of the ‘Arctic Vessel Monitoring/Geofencing/Alert Awareness‘ project results from years 5 and 6. 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sz="1600" dirty="0"/>
              <a:t>Develop requirements with the Anchorage Sector, 17</a:t>
            </a:r>
            <a:r>
              <a:rPr lang="en-US" sz="1600" baseline="30000" dirty="0"/>
              <a:t>th</a:t>
            </a:r>
            <a:r>
              <a:rPr lang="en-US" sz="1600" dirty="0"/>
              <a:t> Coast Guard District.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sz="1600" dirty="0"/>
              <a:t>Expand existing PacTracs geofence features to include Coast Guard specific operation and planning requirements 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sz="1600" dirty="0"/>
              <a:t>Identify CG One View software architectural requirements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715794"/>
          </a:xfrm>
        </p:spPr>
        <p:txBody>
          <a:bodyPr>
            <a:noAutofit/>
          </a:bodyPr>
          <a:lstStyle/>
          <a:p>
            <a:r>
              <a:rPr lang="en-US" sz="28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800" dirty="0"/>
              <a:t>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078127"/>
          </a:xfrm>
        </p:spPr>
        <p:txBody>
          <a:bodyPr>
            <a:normAutofit/>
          </a:bodyPr>
          <a:lstStyle/>
          <a:p>
            <a:r>
              <a:rPr lang="en-US" dirty="0"/>
              <a:t>Relevance to DHS and USCG: 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The US Coast Guard has geofencing requirements that are unique to their missions. 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Geofencing has long been a requirement for CG One View</a:t>
            </a:r>
          </a:p>
          <a:p>
            <a:pPr lvl="2">
              <a:spcBef>
                <a:spcPts val="800"/>
              </a:spcBef>
            </a:pPr>
            <a:r>
              <a:rPr lang="en-US" dirty="0"/>
              <a:t>Operators and planners can share a common view of their area of operations through CG One View</a:t>
            </a:r>
          </a:p>
          <a:p>
            <a:pPr lvl="2">
              <a:spcBef>
                <a:spcPts val="800"/>
              </a:spcBef>
            </a:pPr>
            <a:r>
              <a:rPr lang="en-US" dirty="0"/>
              <a:t>Reduces information overload, and </a:t>
            </a:r>
          </a:p>
          <a:p>
            <a:pPr lvl="2">
              <a:spcBef>
                <a:spcPts val="800"/>
              </a:spcBef>
            </a:pPr>
            <a:r>
              <a:rPr lang="en-US" dirty="0"/>
              <a:t>Provides command and control decision support.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715794"/>
          </a:xfrm>
        </p:spPr>
        <p:txBody>
          <a:bodyPr>
            <a:noAutofit/>
          </a:bodyPr>
          <a:lstStyle/>
          <a:p>
            <a:r>
              <a:rPr lang="en-US" sz="28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800" dirty="0"/>
              <a:t>:  Relevance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36923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Previous ADAC’s geofencing implementation into PACTRACS demonstrated: 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the ability to develop dynamic and static geofencing using AIS data.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benefits of geofencing to the Coast Guard and interacting agencies 	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gaps in geofencing requirements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Research Method 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Using agile-like software development methods, develop a geofencing prototype that can be transitioned into CG OneView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Work closely with the end users to develop requirements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Work closely with the end users during the development process to get feedback and refine requirements , adjusting the application as needed</a:t>
            </a:r>
          </a:p>
          <a:p>
            <a:pPr lvl="2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Work closely with CG One View to review design decisions so that future integration issues are minimized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24592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24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400" dirty="0"/>
              <a:t>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01667" y="1302026"/>
            <a:ext cx="10657541" cy="4204252"/>
          </a:xfrm>
        </p:spPr>
        <p:txBody>
          <a:bodyPr>
            <a:normAutofit fontScale="92500"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Current year research schedule and milestones:</a:t>
            </a:r>
          </a:p>
          <a:p>
            <a:pPr lvl="1">
              <a:spcBef>
                <a:spcPts val="800"/>
              </a:spcBef>
            </a:pPr>
            <a:r>
              <a:rPr lang="en-US" sz="1800" dirty="0"/>
              <a:t>Complete requirements analysis - April 2020</a:t>
            </a:r>
          </a:p>
          <a:p>
            <a:pPr lvl="1">
              <a:spcBef>
                <a:spcPts val="800"/>
              </a:spcBef>
            </a:pPr>
            <a:r>
              <a:rPr lang="en-US" sz="1800" dirty="0"/>
              <a:t>Identify CG One View major architectural components – May 2020</a:t>
            </a:r>
          </a:p>
          <a:p>
            <a:pPr lvl="1">
              <a:spcBef>
                <a:spcPts val="800"/>
              </a:spcBef>
            </a:pPr>
            <a:r>
              <a:rPr lang="en-US" sz="1800" dirty="0"/>
              <a:t>Develop Geofencing software architecture that is compatible with CG One View Architecture – May 2020</a:t>
            </a:r>
          </a:p>
          <a:p>
            <a:pPr>
              <a:spcBef>
                <a:spcPts val="800"/>
              </a:spcBef>
            </a:pPr>
            <a:endParaRPr lang="en-US" sz="2000" dirty="0"/>
          </a:p>
          <a:p>
            <a:pPr>
              <a:spcBef>
                <a:spcPts val="800"/>
              </a:spcBef>
            </a:pPr>
            <a:r>
              <a:rPr lang="en-US" sz="2000" dirty="0"/>
              <a:t>Current year metrics:</a:t>
            </a:r>
          </a:p>
          <a:p>
            <a:pPr lvl="1">
              <a:spcBef>
                <a:spcPts val="800"/>
              </a:spcBef>
            </a:pPr>
            <a:r>
              <a:rPr lang="en-US" sz="1800" dirty="0"/>
              <a:t>Identified more than 15 major geofencing requirement categories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For example: Geofence security authorizations, geofencing sharing, exporting geofences, geofence metadata, etc. </a:t>
            </a:r>
          </a:p>
          <a:p>
            <a:pPr lvl="1">
              <a:spcBef>
                <a:spcPts val="800"/>
              </a:spcBef>
            </a:pPr>
            <a:r>
              <a:rPr lang="en-US" sz="1800" dirty="0"/>
              <a:t>Identified more than 100 general operational requirements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Each general requirement can be further decomposed into several more requirements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For example: The owner of a geofence should be able to transfer ownership to another authorized user.</a:t>
            </a:r>
          </a:p>
          <a:p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Name:  Planned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2943883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Planned outcomes of the research 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A functional prototype that meets the needs of multiple stakeholders for Coast Guard Sectors and Districts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Provide prototype application to DHS and CG One View program manager for transition into CG One View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42851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28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451113"/>
            <a:ext cx="8273168" cy="4144617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en-US" sz="2400" dirty="0"/>
              <a:t>Key accomplishments to date:</a:t>
            </a:r>
          </a:p>
          <a:p>
            <a:pPr lvl="1">
              <a:spcBef>
                <a:spcPts val="800"/>
              </a:spcBef>
            </a:pPr>
            <a:r>
              <a:rPr lang="en-US" sz="2000" dirty="0"/>
              <a:t>Requirements - 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Met with Anchorage Sector, 17</a:t>
            </a:r>
            <a:r>
              <a:rPr lang="en-US" sz="1600" baseline="30000" dirty="0"/>
              <a:t>th</a:t>
            </a:r>
            <a:r>
              <a:rPr lang="en-US" sz="1600" dirty="0"/>
              <a:t> Coast Guard District to develop requirements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Solicited Coast Guard geofencing requirements from CG One View program manager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Developed geofencing requirements for prototype</a:t>
            </a:r>
          </a:p>
          <a:p>
            <a:pPr lvl="1">
              <a:spcBef>
                <a:spcPts val="800"/>
              </a:spcBef>
            </a:pPr>
            <a:r>
              <a:rPr lang="en-US" sz="2000" dirty="0"/>
              <a:t>Design -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Met with CG One View technical development leads to understand how geofencing application will integrate within CG One View</a:t>
            </a:r>
          </a:p>
          <a:p>
            <a:pPr lvl="1">
              <a:spcBef>
                <a:spcPts val="800"/>
              </a:spcBef>
            </a:pPr>
            <a:r>
              <a:rPr lang="en-US" sz="2000" dirty="0"/>
              <a:t>Prototype Development</a:t>
            </a:r>
          </a:p>
          <a:p>
            <a:pPr lvl="2">
              <a:spcBef>
                <a:spcPts val="800"/>
              </a:spcBef>
            </a:pPr>
            <a:r>
              <a:rPr lang="en-US" sz="1600" dirty="0"/>
              <a:t>ADAC Fellows developed skills using Ozone Widget Framework Application Interfaces (API’s) to begin geofencing app.</a:t>
            </a:r>
          </a:p>
          <a:p>
            <a:pPr>
              <a:spcBef>
                <a:spcPts val="800"/>
              </a:spcBef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2800" b="1" i="1" dirty="0">
                <a:solidFill>
                  <a:srgbClr val="FFFF00"/>
                </a:solidFill>
              </a:rPr>
              <a:t>Arctic Vessel Monitoring/Geofencing/Alert Awareness</a:t>
            </a:r>
            <a:r>
              <a:rPr lang="en-US" sz="2800" dirty="0"/>
              <a:t>:  Transition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63037" y="1739664"/>
            <a:ext cx="8273168" cy="356783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order to achieve the desired outcomes of the research, the geofencing team plans the following transition pathways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Closely coordinate with CG One View technical development team to ensure maximum compatibility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Closely coordinate with Anchorage sector to make sure we meet their requirements</a:t>
            </a:r>
          </a:p>
          <a:p>
            <a:pPr lvl="1">
              <a:spcBef>
                <a:spcPts val="800"/>
              </a:spcBef>
              <a:spcAft>
                <a:spcPts val="600"/>
              </a:spcAft>
            </a:pPr>
            <a:r>
              <a:rPr lang="en-US" dirty="0"/>
              <a:t>Keep project Champion (Hank Blaney) informed and solicit support for transition requirements.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6" name="Picture 2" descr="2899ca98-7c77-4287-aea0-b2ce99b2d598">
            <a:extLst>
              <a:ext uri="{FF2B5EF4-FFF2-40B4-BE49-F238E27FC236}">
                <a16:creationId xmlns:a16="http://schemas.microsoft.com/office/drawing/2014/main" id="{4C3BD594-3458-364A-B33C-A452ECF7E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0" b="19940"/>
          <a:stretch>
            <a:fillRect/>
          </a:stretch>
        </p:blipFill>
        <p:spPr bwMode="auto">
          <a:xfrm rot="1051460">
            <a:off x="7793087" y="1953559"/>
            <a:ext cx="3153716" cy="18959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stA="28000" endPos="42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11541</TotalTime>
  <Words>816</Words>
  <Application>Microsoft Office PowerPoint</Application>
  <PresentationFormat>Widescreen</PresentationFormat>
  <Paragraphs>81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Franklin Gothic Book</vt:lpstr>
      <vt:lpstr>Franklin Gothic Medium Cond</vt:lpstr>
      <vt:lpstr>Office Theme</vt:lpstr>
      <vt:lpstr> ADAC Year 6 Annual Meeting ADAC Project Briefing “Arctic Vessel Monitoring/Geofencing/Alert Awareness ”</vt:lpstr>
      <vt:lpstr>ADAC Project: Arctic Vessel Monitoring/Geofencing/Alert Awareness </vt:lpstr>
      <vt:lpstr>Arctic Vessel Monitoring/Geofencing/Alert Awareness:  Description and Baseline</vt:lpstr>
      <vt:lpstr>Arctic Vessel Monitoring/Geofencing/Alert Awareness:  Relevance and Method</vt:lpstr>
      <vt:lpstr>Arctic Vessel Monitoring/Geofencing/Alert Awareness:  Relevance and Method</vt:lpstr>
      <vt:lpstr>Arctic Vessel Monitoring/Geofencing/Alert Awareness:  Schedule and Metrics</vt:lpstr>
      <vt:lpstr>Project Name:  Planned Research Outcomes</vt:lpstr>
      <vt:lpstr>Arctic Vessel Monitoring/Geofencing/Alert Awareness :  Key Accomplishments</vt:lpstr>
      <vt:lpstr>Arctic Vessel Monitoring/Geofencing/Alert Awareness:  Transition Plans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290</cp:revision>
  <cp:lastPrinted>2018-08-30T21:44:35Z</cp:lastPrinted>
  <dcterms:created xsi:type="dcterms:W3CDTF">2018-01-03T22:04:18Z</dcterms:created>
  <dcterms:modified xsi:type="dcterms:W3CDTF">2020-05-15T00:24:01Z</dcterms:modified>
</cp:coreProperties>
</file>